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21"/>
  </p:notesMasterIdLst>
  <p:sldIdLst>
    <p:sldId id="256" r:id="rId2"/>
    <p:sldId id="2526" r:id="rId3"/>
    <p:sldId id="2527" r:id="rId4"/>
    <p:sldId id="2525" r:id="rId5"/>
    <p:sldId id="2518" r:id="rId6"/>
    <p:sldId id="2487" r:id="rId7"/>
    <p:sldId id="2478" r:id="rId8"/>
    <p:sldId id="2524" r:id="rId9"/>
    <p:sldId id="2520" r:id="rId10"/>
    <p:sldId id="2492" r:id="rId11"/>
    <p:sldId id="2501" r:id="rId12"/>
    <p:sldId id="2521" r:id="rId13"/>
    <p:sldId id="257" r:id="rId14"/>
    <p:sldId id="258" r:id="rId15"/>
    <p:sldId id="2515" r:id="rId16"/>
    <p:sldId id="260" r:id="rId17"/>
    <p:sldId id="261" r:id="rId18"/>
    <p:sldId id="262" r:id="rId19"/>
    <p:sldId id="272" r:id="rId2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9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EA40-505F-4622-9E17-FBCC03805D0E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4A6A-546C-44B6-A0D4-07B4ACC35E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23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23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47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47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3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13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62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审核通过后，项目的招生通知会出现在官网首页“办班通知”栏目内，向全市公开，既是吸引学员，又是接受监督的有效手段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64A6A-546C-44B6-A0D4-07B4ACC35EF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6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0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289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1204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5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9710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038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7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6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9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0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8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2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6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9EFB2-7303-4970-89E8-45AB0C08D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76" y="2447314"/>
            <a:ext cx="10279626" cy="102002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年上海市继续医学教育</a:t>
            </a:r>
            <a:b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推广项目申报及管理要求简介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930CC3-E366-4AEC-8DD7-A0831970E059}"/>
              </a:ext>
            </a:extLst>
          </p:cNvPr>
          <p:cNvSpPr txBox="1"/>
          <p:nvPr/>
        </p:nvSpPr>
        <p:spPr>
          <a:xfrm>
            <a:off x="3762375" y="4475303"/>
            <a:ext cx="4667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上海继续医学教育委员会办公室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400" b="1" dirty="0"/>
              <a:t>2025. 4. 24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731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01D0240-BE74-40AE-4866-1E7C8F4A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60" y="1550056"/>
            <a:ext cx="3692013" cy="51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1A5F3C36-A241-4582-824A-2BE73BC50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609" y="1894394"/>
            <a:ext cx="6492951" cy="4156685"/>
          </a:xfrm>
        </p:spPr>
        <p:txBody>
          <a:bodyPr>
            <a:no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项目收费坚持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公益性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原则，不以盈利为目的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按公示收费，收费主体与申办单位一致，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谁申办，谁收费，谁开票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招生通知上必须明确账户名称、纳税人识别号、账号、金额等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收费信息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3FA47-9EAE-4B34-28BD-F2F02003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249" y="569018"/>
            <a:ext cx="7577138" cy="5847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经费管理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EE3793E-A6DB-6932-CE5F-F6562C98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35" y="1550055"/>
            <a:ext cx="3692014" cy="51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1931457-9CD4-085B-563C-68F059654A88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3.</a:t>
            </a:r>
            <a:r>
              <a:rPr lang="zh-CN" altLang="en-US" b="1" dirty="0">
                <a:solidFill>
                  <a:schemeClr val="bg1"/>
                </a:solidFill>
              </a:rPr>
              <a:t>办班</a:t>
            </a:r>
          </a:p>
        </p:txBody>
      </p:sp>
    </p:spTree>
    <p:extLst>
      <p:ext uri="{BB962C8B-B14F-4D97-AF65-F5344CB8AC3E}">
        <p14:creationId xmlns:p14="http://schemas.microsoft.com/office/powerpoint/2010/main" val="24352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1A5F3C36-A241-4582-824A-2BE73BC50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741" y="3834892"/>
            <a:ext cx="6492951" cy="245409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收费情况三选一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收费：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由申办单位开具税收发票（复印件） 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单位免费：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有项目单位或部门预算和决算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赞助免费：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有单位协议以及项目预算和决算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3FA47-9EAE-4B34-28BD-F2F02003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249" y="569018"/>
            <a:ext cx="7577138" cy="5847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办班前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规范收费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CCD617-5C85-AFAE-B974-2BCCEA36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07" y="1695236"/>
            <a:ext cx="7986446" cy="19221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122F30E-DFF1-0583-47AD-837D6B669B7D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3.</a:t>
            </a:r>
            <a:r>
              <a:rPr lang="zh-CN" altLang="en-US" b="1" dirty="0">
                <a:solidFill>
                  <a:schemeClr val="bg1"/>
                </a:solidFill>
              </a:rPr>
              <a:t>办班</a:t>
            </a:r>
          </a:p>
        </p:txBody>
      </p:sp>
    </p:spTree>
    <p:extLst>
      <p:ext uri="{BB962C8B-B14F-4D97-AF65-F5344CB8AC3E}">
        <p14:creationId xmlns:p14="http://schemas.microsoft.com/office/powerpoint/2010/main" val="25043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AC96-01E7-C7ED-1B0E-A744F962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>
            <a:extLst>
              <a:ext uri="{FF2B5EF4-FFF2-40B4-BE49-F238E27FC236}">
                <a16:creationId xmlns:a16="http://schemas.microsoft.com/office/drawing/2014/main" id="{7B0D3506-9C74-A87E-E0D7-0DA9E6896467}"/>
              </a:ext>
            </a:extLst>
          </p:cNvPr>
          <p:cNvSpPr txBox="1">
            <a:spLocks/>
          </p:cNvSpPr>
          <p:nvPr/>
        </p:nvSpPr>
        <p:spPr>
          <a:xfrm>
            <a:off x="2104743" y="1862780"/>
            <a:ext cx="8528843" cy="2826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项目申报书经上级单位审核通过，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下载打印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纸质版本并加盖公章，带至评审现场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联系人：许老师，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13501924214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微信工作群：通知现场评审具体时间、要求和材料打印份数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EB3BA62-539D-F849-459C-13915AF7C2A9}"/>
              </a:ext>
            </a:extLst>
          </p:cNvPr>
          <p:cNvSpPr txBox="1">
            <a:spLocks/>
          </p:cNvSpPr>
          <p:nvPr/>
        </p:nvSpPr>
        <p:spPr>
          <a:xfrm>
            <a:off x="4184353" y="777195"/>
            <a:ext cx="5496542" cy="620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项目申报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纸质版本材料报送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162560" y="4504955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申报</a:t>
            </a:r>
          </a:p>
        </p:txBody>
      </p:sp>
    </p:spTree>
    <p:extLst>
      <p:ext uri="{BB962C8B-B14F-4D97-AF65-F5344CB8AC3E}">
        <p14:creationId xmlns:p14="http://schemas.microsoft.com/office/powerpoint/2010/main" val="283106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50" y="2729973"/>
            <a:ext cx="9534915" cy="34456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E8E89B5-A754-366C-864A-120DB94DB59E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2.</a:t>
            </a:r>
            <a:r>
              <a:rPr lang="zh-CN" altLang="en-US" b="1" dirty="0">
                <a:solidFill>
                  <a:schemeClr val="bg1"/>
                </a:solidFill>
              </a:rPr>
              <a:t>报备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4AF3682-B5BB-D5F3-297B-F84B147D2BB9}"/>
              </a:ext>
            </a:extLst>
          </p:cNvPr>
          <p:cNvGrpSpPr/>
          <p:nvPr/>
        </p:nvGrpSpPr>
        <p:grpSpPr>
          <a:xfrm>
            <a:off x="1457650" y="3205079"/>
            <a:ext cx="9353005" cy="2807344"/>
            <a:chOff x="1611086" y="3055257"/>
            <a:chExt cx="9353005" cy="2807344"/>
          </a:xfrm>
        </p:grpSpPr>
        <p:sp>
          <p:nvSpPr>
            <p:cNvPr id="3" name="流程图: 过程 2">
              <a:extLst>
                <a:ext uri="{FF2B5EF4-FFF2-40B4-BE49-F238E27FC236}">
                  <a16:creationId xmlns:a16="http://schemas.microsoft.com/office/drawing/2014/main" id="{1FE856AA-971B-ADBF-1F5D-16709D0F6F75}"/>
                </a:ext>
              </a:extLst>
            </p:cNvPr>
            <p:cNvSpPr/>
            <p:nvPr/>
          </p:nvSpPr>
          <p:spPr>
            <a:xfrm>
              <a:off x="1611086" y="3055257"/>
              <a:ext cx="1611085" cy="373743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过程 5">
              <a:extLst>
                <a:ext uri="{FF2B5EF4-FFF2-40B4-BE49-F238E27FC236}">
                  <a16:creationId xmlns:a16="http://schemas.microsoft.com/office/drawing/2014/main" id="{95BA4A95-DD32-F123-BA53-CD105D80CA87}"/>
                </a:ext>
              </a:extLst>
            </p:cNvPr>
            <p:cNvSpPr/>
            <p:nvPr/>
          </p:nvSpPr>
          <p:spPr>
            <a:xfrm>
              <a:off x="9997440" y="5279870"/>
              <a:ext cx="966651" cy="582731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AD43FA47-9EAE-4B34-28BD-F2F02003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07" y="576315"/>
            <a:ext cx="7577138" cy="5847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报备</a:t>
            </a:r>
          </a:p>
        </p:txBody>
      </p:sp>
      <p:sp>
        <p:nvSpPr>
          <p:cNvPr id="5" name="矩形 4"/>
          <p:cNvSpPr/>
          <p:nvPr/>
        </p:nvSpPr>
        <p:spPr>
          <a:xfrm>
            <a:off x="1147934" y="1575347"/>
            <a:ext cx="10348434" cy="53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时间：办班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周前（≧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天）进入市级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CME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平台进行网上报备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91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95" y="2081185"/>
            <a:ext cx="4559899" cy="4368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212" y="2017234"/>
            <a:ext cx="4349904" cy="4577853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5BDACFB9-ED1E-8749-CF6B-4F75F7712D30}"/>
              </a:ext>
            </a:extLst>
          </p:cNvPr>
          <p:cNvSpPr txBox="1">
            <a:spLocks/>
          </p:cNvSpPr>
          <p:nvPr/>
        </p:nvSpPr>
        <p:spPr>
          <a:xfrm>
            <a:off x="1140824" y="686767"/>
            <a:ext cx="10415452" cy="1225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网上报备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填写招生通知（大部分数据自动抓取）， “举办日期”与执行汇报时间相关联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从举办日最后一天后开始计时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周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03BE0A-9ADD-E614-05B1-4191B1A4DF4D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2.</a:t>
            </a:r>
            <a:r>
              <a:rPr lang="zh-CN" altLang="en-US" b="1" dirty="0">
                <a:solidFill>
                  <a:schemeClr val="bg1"/>
                </a:solidFill>
              </a:rPr>
              <a:t>报备</a:t>
            </a:r>
          </a:p>
        </p:txBody>
      </p:sp>
    </p:spTree>
    <p:extLst>
      <p:ext uri="{BB962C8B-B14F-4D97-AF65-F5344CB8AC3E}">
        <p14:creationId xmlns:p14="http://schemas.microsoft.com/office/powerpoint/2010/main" val="310706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-1" b="45870"/>
          <a:stretch/>
        </p:blipFill>
        <p:spPr>
          <a:xfrm>
            <a:off x="944157" y="2174517"/>
            <a:ext cx="10884320" cy="2160000"/>
          </a:xfrm>
          <a:prstGeom prst="rect">
            <a:avLst/>
          </a:prstGeom>
        </p:spPr>
      </p:pic>
      <p:sp>
        <p:nvSpPr>
          <p:cNvPr id="2" name="副标题 2">
            <a:extLst>
              <a:ext uri="{FF2B5EF4-FFF2-40B4-BE49-F238E27FC236}">
                <a16:creationId xmlns:a16="http://schemas.microsoft.com/office/drawing/2014/main" id="{7F234C6C-5F74-422B-83C5-4ECA2FDAC13A}"/>
              </a:ext>
            </a:extLst>
          </p:cNvPr>
          <p:cNvSpPr txBox="1">
            <a:spLocks/>
          </p:cNvSpPr>
          <p:nvPr/>
        </p:nvSpPr>
        <p:spPr>
          <a:xfrm>
            <a:off x="1348375" y="766480"/>
            <a:ext cx="5262150" cy="83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网上报备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上传课程表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13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05" y="1398545"/>
            <a:ext cx="9964535" cy="5097947"/>
          </a:xfrm>
          <a:prstGeom prst="rect">
            <a:avLst/>
          </a:prstGeom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76B50E83-49A7-08CC-3CD4-A9BDEC5CD295}"/>
              </a:ext>
            </a:extLst>
          </p:cNvPr>
          <p:cNvSpPr txBox="1">
            <a:spLocks/>
          </p:cNvSpPr>
          <p:nvPr/>
        </p:nvSpPr>
        <p:spPr>
          <a:xfrm>
            <a:off x="1702923" y="750413"/>
            <a:ext cx="9763697" cy="83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网上报备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报备信息等待市继教办审核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1C071E-6E2F-EBAB-6144-5EE5D697782F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2.</a:t>
            </a:r>
            <a:r>
              <a:rPr lang="zh-CN" altLang="en-US" b="1" dirty="0">
                <a:solidFill>
                  <a:schemeClr val="bg1"/>
                </a:solidFill>
              </a:rPr>
              <a:t>报备</a:t>
            </a:r>
          </a:p>
        </p:txBody>
      </p:sp>
    </p:spTree>
    <p:extLst>
      <p:ext uri="{BB962C8B-B14F-4D97-AF65-F5344CB8AC3E}">
        <p14:creationId xmlns:p14="http://schemas.microsoft.com/office/powerpoint/2010/main" val="210731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6497" y="1549634"/>
            <a:ext cx="4637320" cy="15070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       审核通过后，下载打印纸质版本，盖章后上交。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134" y="775062"/>
            <a:ext cx="5843901" cy="543202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59CEE26-DF37-3687-4933-DD733ED8A734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2.</a:t>
            </a:r>
            <a:r>
              <a:rPr lang="zh-CN" altLang="en-US" b="1" dirty="0">
                <a:solidFill>
                  <a:schemeClr val="bg1"/>
                </a:solidFill>
              </a:rPr>
              <a:t>报备</a:t>
            </a:r>
          </a:p>
        </p:txBody>
      </p:sp>
    </p:spTree>
    <p:extLst>
      <p:ext uri="{BB962C8B-B14F-4D97-AF65-F5344CB8AC3E}">
        <p14:creationId xmlns:p14="http://schemas.microsoft.com/office/powerpoint/2010/main" val="58792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54910" y="395557"/>
            <a:ext cx="9745406" cy="44349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审核通过后，项目的招生通知会出现在官网首页“办班通知”栏目内，向全市公开，学员可以点击查看。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42" y="1500633"/>
            <a:ext cx="9339809" cy="46808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300" y="1603516"/>
            <a:ext cx="6732843" cy="48477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8D90863-A467-A3CD-0641-CDA7096BF53E}"/>
              </a:ext>
            </a:extLst>
          </p:cNvPr>
          <p:cNvSpPr txBox="1"/>
          <p:nvPr/>
        </p:nvSpPr>
        <p:spPr>
          <a:xfrm>
            <a:off x="-79664" y="4550391"/>
            <a:ext cx="163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2.</a:t>
            </a:r>
            <a:r>
              <a:rPr lang="zh-CN" altLang="en-US" b="1" dirty="0">
                <a:solidFill>
                  <a:schemeClr val="bg1"/>
                </a:solidFill>
              </a:rPr>
              <a:t>报备</a:t>
            </a:r>
          </a:p>
        </p:txBody>
      </p:sp>
    </p:spTree>
    <p:extLst>
      <p:ext uri="{BB962C8B-B14F-4D97-AF65-F5344CB8AC3E}">
        <p14:creationId xmlns:p14="http://schemas.microsoft.com/office/powerpoint/2010/main" val="41879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>
            <a:extLst>
              <a:ext uri="{FF2B5EF4-FFF2-40B4-BE49-F238E27FC236}">
                <a16:creationId xmlns:a16="http://schemas.microsoft.com/office/drawing/2014/main" id="{FDF7ACF1-43E7-4132-8BB1-2E6AFE6665CA}"/>
              </a:ext>
            </a:extLst>
          </p:cNvPr>
          <p:cNvSpPr txBox="1">
            <a:spLocks/>
          </p:cNvSpPr>
          <p:nvPr/>
        </p:nvSpPr>
        <p:spPr>
          <a:xfrm>
            <a:off x="1492330" y="2109911"/>
            <a:ext cx="10051312" cy="2436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后续管理步骤在立项后另行通知</a:t>
            </a:r>
            <a:endParaRPr lang="en-US" altLang="zh-CN" sz="4400" dirty="0">
              <a:solidFill>
                <a:schemeClr val="accent1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谢谢支持！</a:t>
            </a:r>
            <a:endParaRPr lang="zh-CN" altLang="en-US" sz="6600" dirty="0">
              <a:solidFill>
                <a:schemeClr val="accent1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74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7328E8D-5170-B1A2-6C58-4E60D22DE671}"/>
              </a:ext>
            </a:extLst>
          </p:cNvPr>
          <p:cNvSpPr txBox="1"/>
          <p:nvPr/>
        </p:nvSpPr>
        <p:spPr>
          <a:xfrm>
            <a:off x="2078540" y="1756977"/>
            <a:ext cx="8579166" cy="38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全面落实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国家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关于继教项目管理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最新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政策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参见国家学分认定办法（试行）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按照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市级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继教项目管理要求，在市级</a:t>
            </a:r>
            <a:r>
              <a:rPr lang="en-US" altLang="zh-C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CME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平台中进行全过程管理（参见办班流程）</a:t>
            </a:r>
            <a:endParaRPr lang="en-US" altLang="zh-C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谁申报</a:t>
            </a:r>
            <a:r>
              <a:rPr lang="zh-CN" altLang="en-US" dirty="0"/>
              <a:t>、</a:t>
            </a: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谁举办、谁负责，担起主体责任</a:t>
            </a:r>
            <a:endParaRPr lang="en-US" altLang="zh-C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lvl="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各单位继教管理职能部门对各中心进行指导和管理</a:t>
            </a:r>
            <a:endParaRPr lang="en-US" altLang="zh-C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3B749AC-FFD3-25BD-362C-469D2A409F64}"/>
              </a:ext>
            </a:extLst>
          </p:cNvPr>
          <p:cNvSpPr txBox="1">
            <a:spLocks/>
          </p:cNvSpPr>
          <p:nvPr/>
        </p:nvSpPr>
        <p:spPr>
          <a:xfrm>
            <a:off x="2422860" y="775407"/>
            <a:ext cx="7890527" cy="636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年本市继教推广项目总体管理要求</a:t>
            </a:r>
          </a:p>
        </p:txBody>
      </p:sp>
    </p:spTree>
    <p:extLst>
      <p:ext uri="{BB962C8B-B14F-4D97-AF65-F5344CB8AC3E}">
        <p14:creationId xmlns:p14="http://schemas.microsoft.com/office/powerpoint/2010/main" val="13282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7328E8D-5170-B1A2-6C58-4E60D22DE671}"/>
              </a:ext>
            </a:extLst>
          </p:cNvPr>
          <p:cNvSpPr txBox="1"/>
          <p:nvPr/>
        </p:nvSpPr>
        <p:spPr>
          <a:xfrm>
            <a:off x="2565473" y="1502742"/>
            <a:ext cx="7820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学分要求：见图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形式审查：见问题列表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去年未办班的项目负责人暂停申报资格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项目负责人的立项数每年度不超过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项（含国家级、市级推荐项目和推广项目）</a:t>
            </a:r>
            <a:endParaRPr lang="en-US" altLang="zh-CN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3B749AC-FFD3-25BD-362C-469D2A409F64}"/>
              </a:ext>
            </a:extLst>
          </p:cNvPr>
          <p:cNvSpPr txBox="1">
            <a:spLocks/>
          </p:cNvSpPr>
          <p:nvPr/>
        </p:nvSpPr>
        <p:spPr>
          <a:xfrm>
            <a:off x="2422860" y="775407"/>
            <a:ext cx="7890527" cy="6368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年本市继教推广项目申报注意事项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33" y="4370781"/>
            <a:ext cx="65055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1A5F3C36-A241-4582-824A-2BE73BC50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4298" y="1807751"/>
            <a:ext cx="8585848" cy="4008849"/>
          </a:xfrm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申报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评审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批复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办班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周前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报备（网上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纸质）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办班实施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办班结束后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周内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执行汇报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周内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审核通过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检查评估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学分同步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3FA47-9EAE-4B34-28BD-F2F02003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431" y="539827"/>
            <a:ext cx="7577138" cy="5847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市级继教项目管理全过程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518160" y="449191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全过程管理</a:t>
            </a:r>
          </a:p>
        </p:txBody>
      </p:sp>
    </p:spTree>
    <p:extLst>
      <p:ext uri="{BB962C8B-B14F-4D97-AF65-F5344CB8AC3E}">
        <p14:creationId xmlns:p14="http://schemas.microsoft.com/office/powerpoint/2010/main" val="191777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1A5F3C36-A241-4582-824A-2BE73BC50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632" y="2104084"/>
            <a:ext cx="8585848" cy="3419187"/>
          </a:xfrm>
        </p:spPr>
        <p:txBody>
          <a:bodyPr>
            <a:noAutofit/>
          </a:bodyPr>
          <a:lstStyle/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日：布置、动员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—5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日：网上申报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—16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日：现场评审，具体时间另行通知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月中下旬：发文公布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办班截止时间：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3FA47-9EAE-4B34-28BD-F2F02003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744" y="783175"/>
            <a:ext cx="8510511" cy="74398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200" b="1" dirty="0">
                <a:solidFill>
                  <a:srgbClr val="892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年本市继教推广项目申报与实施时间节点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518160" y="449191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时间节点</a:t>
            </a:r>
          </a:p>
        </p:txBody>
      </p:sp>
    </p:spTree>
    <p:extLst>
      <p:ext uri="{BB962C8B-B14F-4D97-AF65-F5344CB8AC3E}">
        <p14:creationId xmlns:p14="http://schemas.microsoft.com/office/powerpoint/2010/main" val="206036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AC96-01E7-C7ED-1B0E-A744F962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EB3BA62-539D-F849-459C-13915AF7C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0482" y="809808"/>
            <a:ext cx="7291787" cy="620516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各中心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医院项目申报账户及申报额度</a:t>
            </a:r>
            <a:endParaRPr lang="en-US" altLang="zh-C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B0D3506-9C74-A87E-E0D7-0DA9E6896467}"/>
              </a:ext>
            </a:extLst>
          </p:cNvPr>
          <p:cNvSpPr txBox="1">
            <a:spLocks/>
          </p:cNvSpPr>
          <p:nvPr/>
        </p:nvSpPr>
        <p:spPr>
          <a:xfrm>
            <a:off x="1709993" y="1861096"/>
            <a:ext cx="10250602" cy="4605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l"/>
            </a:pP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上海市全科医学教育培训中心：上海交通大学医学院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区域性全科师资培训示范（试点）基地：复旦大学附属中山医院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上海市全科医学教育与研究中心：上海健康医学院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上海市全科医学临床质量控制中心：上海市杨浦区中心医院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上海中医药大学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海军医科大学：长海医院，长征医院，总计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上海</a:t>
            </a: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白玉兰科技发展有限公司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162560" y="4504955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申报</a:t>
            </a:r>
          </a:p>
        </p:txBody>
      </p:sp>
    </p:spTree>
    <p:extLst>
      <p:ext uri="{BB962C8B-B14F-4D97-AF65-F5344CB8AC3E}">
        <p14:creationId xmlns:p14="http://schemas.microsoft.com/office/powerpoint/2010/main" val="92497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AC96-01E7-C7ED-1B0E-A744F962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>
            <a:extLst>
              <a:ext uri="{FF2B5EF4-FFF2-40B4-BE49-F238E27FC236}">
                <a16:creationId xmlns:a16="http://schemas.microsoft.com/office/drawing/2014/main" id="{7B0D3506-9C74-A87E-E0D7-0DA9E6896467}"/>
              </a:ext>
            </a:extLst>
          </p:cNvPr>
          <p:cNvSpPr txBox="1">
            <a:spLocks/>
          </p:cNvSpPr>
          <p:nvPr/>
        </p:nvSpPr>
        <p:spPr>
          <a:xfrm>
            <a:off x="1921003" y="1552210"/>
            <a:ext cx="8833684" cy="1780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登录“上海卫生教育网”（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shanghaicme.com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凭本单位用户名和密码登录上海市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CME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信息系统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点击“项目申报”按钮，进入网上申报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EB3BA62-539D-F849-459C-13915AF7C2A9}"/>
              </a:ext>
            </a:extLst>
          </p:cNvPr>
          <p:cNvSpPr txBox="1">
            <a:spLocks/>
          </p:cNvSpPr>
          <p:nvPr/>
        </p:nvSpPr>
        <p:spPr>
          <a:xfrm>
            <a:off x="3102173" y="833214"/>
            <a:ext cx="5496542" cy="620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项目申报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市级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CME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平台网上申报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47" y="3709656"/>
            <a:ext cx="4714758" cy="25150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66" y="3785416"/>
            <a:ext cx="4317085" cy="25150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1" y="3671630"/>
            <a:ext cx="6711193" cy="2628872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162560" y="4504955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申报</a:t>
            </a:r>
          </a:p>
        </p:txBody>
      </p:sp>
    </p:spTree>
    <p:extLst>
      <p:ext uri="{BB962C8B-B14F-4D97-AF65-F5344CB8AC3E}">
        <p14:creationId xmlns:p14="http://schemas.microsoft.com/office/powerpoint/2010/main" val="9387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AC96-01E7-C7ED-1B0E-A744F962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9EB3BA62-539D-F849-459C-13915AF7C2A9}"/>
              </a:ext>
            </a:extLst>
          </p:cNvPr>
          <p:cNvSpPr txBox="1">
            <a:spLocks/>
          </p:cNvSpPr>
          <p:nvPr/>
        </p:nvSpPr>
        <p:spPr>
          <a:xfrm>
            <a:off x="3102173" y="833214"/>
            <a:ext cx="5496542" cy="620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项目申报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市级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CME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平台网上申报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162560" y="4504955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申报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74E98C-96BB-3092-45DB-F43AD60C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21" y="3703433"/>
            <a:ext cx="10829836" cy="1975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7089" y="1563056"/>
            <a:ext cx="5587067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点击“添加”按钮，开始申报填写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项目类型选择“推广项目”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602F99-158E-371C-0477-A0EB724BD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51" y="3084580"/>
            <a:ext cx="7012858" cy="33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5AC96-01E7-C7ED-1B0E-A744F9622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2">
            <a:extLst>
              <a:ext uri="{FF2B5EF4-FFF2-40B4-BE49-F238E27FC236}">
                <a16:creationId xmlns:a16="http://schemas.microsoft.com/office/drawing/2014/main" id="{7B0D3506-9C74-A87E-E0D7-0DA9E6896467}"/>
              </a:ext>
            </a:extLst>
          </p:cNvPr>
          <p:cNvSpPr txBox="1">
            <a:spLocks/>
          </p:cNvSpPr>
          <p:nvPr/>
        </p:nvSpPr>
        <p:spPr>
          <a:xfrm>
            <a:off x="1908324" y="1071135"/>
            <a:ext cx="8414376" cy="2455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“培训内容简介”</a:t>
            </a: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栏目中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，需</a:t>
            </a: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说明与相关区的合作意向；</a:t>
            </a:r>
          </a:p>
          <a:p>
            <a:pPr marL="34290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“项目申报单位及项目负责人所在科室基本情况”</a:t>
            </a: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栏目中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需介绍具体项目申办单位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中心的概况及历年来全科医学培训的开展情况。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EB3BA62-539D-F849-459C-13915AF7C2A9}"/>
              </a:ext>
            </a:extLst>
          </p:cNvPr>
          <p:cNvSpPr txBox="1">
            <a:spLocks/>
          </p:cNvSpPr>
          <p:nvPr/>
        </p:nvSpPr>
        <p:spPr>
          <a:xfrm>
            <a:off x="3731347" y="522956"/>
            <a:ext cx="4724755" cy="620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项目申报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申报书填写注意点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36AFCC0F-2D30-1213-8C79-3664BDD19EBE}"/>
              </a:ext>
            </a:extLst>
          </p:cNvPr>
          <p:cNvSpPr txBox="1"/>
          <p:nvPr/>
        </p:nvSpPr>
        <p:spPr>
          <a:xfrm>
            <a:off x="-162560" y="4504955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申报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264F36-EC02-5747-81E6-A5FABE99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24" y="3413574"/>
            <a:ext cx="8711688" cy="32467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C6A898-13CD-4804-BDFE-8AF2C5D9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61" y="3587511"/>
            <a:ext cx="7858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21552</TotalTime>
  <Words>803</Words>
  <Application>Microsoft Office PowerPoint</Application>
  <PresentationFormat>宽屏</PresentationFormat>
  <Paragraphs>89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华文新魏</vt:lpstr>
      <vt:lpstr>楷体</vt:lpstr>
      <vt:lpstr>微软雅黑</vt:lpstr>
      <vt:lpstr>Arial</vt:lpstr>
      <vt:lpstr>Century Gothic</vt:lpstr>
      <vt:lpstr>Wingdings</vt:lpstr>
      <vt:lpstr>Wingdings 3</vt:lpstr>
      <vt:lpstr>丝状</vt:lpstr>
      <vt:lpstr>2025年上海市继续医学教育 推广项目申报及管理要求简介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不忘初心  牢记使命 改革求变  务实创新                  ——上海石化工业学校校史启示录</dc:title>
  <dc:creator>HYF</dc:creator>
  <cp:lastModifiedBy>洪寅峰</cp:lastModifiedBy>
  <cp:revision>131</cp:revision>
  <cp:lastPrinted>2025-04-23T04:58:33Z</cp:lastPrinted>
  <dcterms:created xsi:type="dcterms:W3CDTF">2020-10-26T08:06:38Z</dcterms:created>
  <dcterms:modified xsi:type="dcterms:W3CDTF">2025-04-25T06:44:01Z</dcterms:modified>
</cp:coreProperties>
</file>